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1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embeddedFontLst>
    <p:embeddedFont>
      <p:font typeface="Lato" panose="020F0502020204030203" pitchFamily="34" charset="77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>
      <p:cViewPr varScale="1">
        <p:scale>
          <a:sx n="141" d="100"/>
          <a:sy n="141" d="100"/>
        </p:scale>
        <p:origin x="8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af99da9a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af99da9a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f99da9a6c_0_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af99da9a6c_0_6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f99da9a6c_0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af99da9a6c_0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f99da9a6c_0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af99da9a6c_0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f99da9a6c_0_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af99da9a6c_0_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f99da9a6c_0_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f99da9a6c_0_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f99da9a6c_0_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af99da9a6c_0_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b41076c1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b41076c1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af99da9a6c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af99da9a6c_0_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78c1a4112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78c1a4112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f99da9a6c_0_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af99da9a6c_0_5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f99da9a6c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f99da9a6c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b781590aa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b781590aa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b781590aa1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b781590aa1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781590aa1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781590aa1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b781590aa1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b781590aa1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b781590aa1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b781590aa1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b781590aa1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b781590aa1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b781590aa1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b781590aa1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b781590aa1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b781590aa1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af99da9a6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af99da9a6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f99da9a6c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f99da9a6c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af99da9a6c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af99da9a6c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f99da9a6c_0_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f99da9a6c_0_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f99da9a6c_0_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af99da9a6c_0_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 1 1 1">
  <p:cSld name="BLANK_1_1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Google Shape;51;p13"/>
          <p:cNvCxnSpPr/>
          <p:nvPr/>
        </p:nvCxnSpPr>
        <p:spPr>
          <a:xfrm>
            <a:off x="2940650" y="796600"/>
            <a:ext cx="2499900" cy="7881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52;p13"/>
          <p:cNvCxnSpPr/>
          <p:nvPr/>
        </p:nvCxnSpPr>
        <p:spPr>
          <a:xfrm rot="10800000" flipH="1">
            <a:off x="2029500" y="4084725"/>
            <a:ext cx="983100" cy="14916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13"/>
          <p:cNvCxnSpPr/>
          <p:nvPr/>
        </p:nvCxnSpPr>
        <p:spPr>
          <a:xfrm rot="10800000" flipH="1">
            <a:off x="3036000" y="1550925"/>
            <a:ext cx="2506200" cy="25359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13"/>
          <p:cNvCxnSpPr/>
          <p:nvPr/>
        </p:nvCxnSpPr>
        <p:spPr>
          <a:xfrm>
            <a:off x="1627194" y="2932125"/>
            <a:ext cx="1385400" cy="11526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13"/>
          <p:cNvCxnSpPr/>
          <p:nvPr/>
        </p:nvCxnSpPr>
        <p:spPr>
          <a:xfrm flipH="1">
            <a:off x="1669550" y="813550"/>
            <a:ext cx="1271100" cy="20421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Google Shape;56;p13"/>
          <p:cNvCxnSpPr>
            <a:endCxn id="57" idx="1"/>
          </p:cNvCxnSpPr>
          <p:nvPr/>
        </p:nvCxnSpPr>
        <p:spPr>
          <a:xfrm>
            <a:off x="-67870" y="1584605"/>
            <a:ext cx="1503300" cy="11247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13"/>
          <p:cNvCxnSpPr>
            <a:stCxn id="57" idx="3"/>
          </p:cNvCxnSpPr>
          <p:nvPr/>
        </p:nvCxnSpPr>
        <p:spPr>
          <a:xfrm flipH="1">
            <a:off x="-16870" y="3097295"/>
            <a:ext cx="1452300" cy="11823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13"/>
          <p:cNvCxnSpPr/>
          <p:nvPr/>
        </p:nvCxnSpPr>
        <p:spPr>
          <a:xfrm>
            <a:off x="3012600" y="4084725"/>
            <a:ext cx="2283900" cy="14661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Google Shape;60;p13"/>
          <p:cNvCxnSpPr/>
          <p:nvPr/>
        </p:nvCxnSpPr>
        <p:spPr>
          <a:xfrm rot="10800000" flipH="1">
            <a:off x="1627200" y="1601550"/>
            <a:ext cx="3881100" cy="12966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13"/>
          <p:cNvCxnSpPr/>
          <p:nvPr/>
        </p:nvCxnSpPr>
        <p:spPr>
          <a:xfrm>
            <a:off x="5457575" y="1525400"/>
            <a:ext cx="1533900" cy="20931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13"/>
          <p:cNvCxnSpPr/>
          <p:nvPr/>
        </p:nvCxnSpPr>
        <p:spPr>
          <a:xfrm rot="10800000" flipH="1">
            <a:off x="5457575" y="-76200"/>
            <a:ext cx="2322000" cy="15762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13"/>
          <p:cNvCxnSpPr/>
          <p:nvPr/>
        </p:nvCxnSpPr>
        <p:spPr>
          <a:xfrm rot="10800000" flipH="1">
            <a:off x="5440650" y="-296575"/>
            <a:ext cx="525300" cy="18474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13"/>
          <p:cNvCxnSpPr/>
          <p:nvPr/>
        </p:nvCxnSpPr>
        <p:spPr>
          <a:xfrm rot="10800000">
            <a:off x="4389825" y="-160900"/>
            <a:ext cx="991500" cy="17880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13"/>
          <p:cNvCxnSpPr/>
          <p:nvPr/>
        </p:nvCxnSpPr>
        <p:spPr>
          <a:xfrm rot="10800000">
            <a:off x="2025300" y="-915275"/>
            <a:ext cx="991500" cy="17880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" name="Google Shape;66;p13"/>
          <p:cNvCxnSpPr/>
          <p:nvPr/>
        </p:nvCxnSpPr>
        <p:spPr>
          <a:xfrm flipH="1">
            <a:off x="5932250" y="3610150"/>
            <a:ext cx="1101600" cy="17541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13"/>
          <p:cNvCxnSpPr/>
          <p:nvPr/>
        </p:nvCxnSpPr>
        <p:spPr>
          <a:xfrm rot="10800000">
            <a:off x="7008450" y="3644075"/>
            <a:ext cx="2186400" cy="8220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Google Shape;68;p13"/>
          <p:cNvSpPr/>
          <p:nvPr/>
        </p:nvSpPr>
        <p:spPr>
          <a:xfrm>
            <a:off x="2755225" y="585825"/>
            <a:ext cx="413100" cy="413100"/>
          </a:xfrm>
          <a:prstGeom prst="ellipse">
            <a:avLst/>
          </a:prstGeom>
          <a:solidFill>
            <a:srgbClr val="CCE2FF"/>
          </a:solidFill>
          <a:ln w="76200" cap="flat" cmpd="sng">
            <a:solidFill>
              <a:srgbClr val="3FE2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5143875" y="1211975"/>
            <a:ext cx="646200" cy="646200"/>
          </a:xfrm>
          <a:prstGeom prst="ellipse">
            <a:avLst/>
          </a:prstGeom>
          <a:solidFill>
            <a:srgbClr val="CCE2FF"/>
          </a:solidFill>
          <a:ln w="76200" cap="flat" cmpd="sng">
            <a:solidFill>
              <a:srgbClr val="3FE2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3"/>
          <p:cNvSpPr/>
          <p:nvPr/>
        </p:nvSpPr>
        <p:spPr>
          <a:xfrm>
            <a:off x="2898294" y="3949125"/>
            <a:ext cx="271200" cy="271200"/>
          </a:xfrm>
          <a:prstGeom prst="ellipse">
            <a:avLst/>
          </a:prstGeom>
          <a:solidFill>
            <a:srgbClr val="CCE2FF"/>
          </a:solidFill>
          <a:ln w="76200" cap="flat" cmpd="sng">
            <a:solidFill>
              <a:srgbClr val="3FE2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1355075" y="2628950"/>
            <a:ext cx="548700" cy="548700"/>
          </a:xfrm>
          <a:prstGeom prst="ellipse">
            <a:avLst/>
          </a:prstGeom>
          <a:solidFill>
            <a:srgbClr val="CCE2FF"/>
          </a:solidFill>
          <a:ln w="76200" cap="flat" cmpd="sng">
            <a:solidFill>
              <a:srgbClr val="3FE2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" name="Google Shape;71;p13"/>
          <p:cNvCxnSpPr/>
          <p:nvPr/>
        </p:nvCxnSpPr>
        <p:spPr>
          <a:xfrm flipH="1">
            <a:off x="6940350" y="1432200"/>
            <a:ext cx="2254500" cy="2144100"/>
          </a:xfrm>
          <a:prstGeom prst="straightConnector1">
            <a:avLst/>
          </a:prstGeom>
          <a:noFill/>
          <a:ln w="38100" cap="flat" cmpd="sng">
            <a:solidFill>
              <a:srgbClr val="3FE2B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13"/>
          <p:cNvSpPr/>
          <p:nvPr/>
        </p:nvSpPr>
        <p:spPr>
          <a:xfrm>
            <a:off x="6685975" y="3313525"/>
            <a:ext cx="548700" cy="548700"/>
          </a:xfrm>
          <a:prstGeom prst="ellipse">
            <a:avLst/>
          </a:prstGeom>
          <a:solidFill>
            <a:srgbClr val="CCE2FF"/>
          </a:solidFill>
          <a:ln w="76200" cap="flat" cmpd="sng">
            <a:solidFill>
              <a:srgbClr val="3FE2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-85250" y="-51650"/>
            <a:ext cx="9280200" cy="5301000"/>
          </a:xfrm>
          <a:prstGeom prst="rect">
            <a:avLst/>
          </a:prstGeom>
          <a:solidFill>
            <a:srgbClr val="FFFFFF">
              <a:alpha val="61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2800"/>
              <a:buNone/>
              <a:defRPr sz="2800">
                <a:solidFill>
                  <a:srgbClr val="CCE2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 sz="13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buNone/>
              <a:defRPr sz="13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buNone/>
              <a:defRPr sz="13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buNone/>
              <a:defRPr sz="13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buNone/>
              <a:defRPr sz="13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buNone/>
              <a:defRPr sz="13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buNone/>
              <a:defRPr sz="13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buNone/>
              <a:defRPr sz="13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buNone/>
              <a:defRPr sz="13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ise en page personnalisée 1">
  <p:cSld name="CUSTOM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4"/>
          <p:cNvPicPr preferRelativeResize="0"/>
          <p:nvPr/>
        </p:nvPicPr>
        <p:blipFill rotWithShape="1">
          <a:blip r:embed="rId2">
            <a:alphaModFix/>
          </a:blip>
          <a:srcRect l="34442" r="33778" b="24710"/>
          <a:stretch/>
        </p:blipFill>
        <p:spPr>
          <a:xfrm>
            <a:off x="5636375" y="-223800"/>
            <a:ext cx="5513976" cy="60853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/>
          <p:nvPr/>
        </p:nvSpPr>
        <p:spPr>
          <a:xfrm>
            <a:off x="4765000" y="-74350"/>
            <a:ext cx="4454100" cy="5474700"/>
          </a:xfrm>
          <a:prstGeom prst="rect">
            <a:avLst/>
          </a:prstGeom>
          <a:solidFill>
            <a:srgbClr val="FFFFFF">
              <a:alpha val="86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>
            <a:off x="863400" y="1641175"/>
            <a:ext cx="7968900" cy="29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2400"/>
              <a:buFont typeface="Lato"/>
              <a:buChar char="●"/>
              <a:defRPr sz="24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2400"/>
              <a:buFont typeface="Lato"/>
              <a:buChar char="●"/>
              <a:defRPr sz="24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rgbClr val="163090"/>
              </a:buClr>
              <a:buSzPts val="2400"/>
              <a:buFont typeface="Lato"/>
              <a:buChar char="●"/>
              <a:defRPr sz="24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Clr>
                <a:srgbClr val="163090"/>
              </a:buClr>
              <a:buSzPts val="2400"/>
              <a:buFont typeface="Lato"/>
              <a:buChar char="●"/>
              <a:defRPr sz="24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Clr>
                <a:srgbClr val="163090"/>
              </a:buClr>
              <a:buSzPts val="2400"/>
              <a:buFont typeface="Lato"/>
              <a:buChar char="○"/>
              <a:defRPr sz="24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Clr>
                <a:srgbClr val="163090"/>
              </a:buClr>
              <a:buSzPts val="2400"/>
              <a:buFont typeface="Lato"/>
              <a:buChar char="■"/>
              <a:defRPr sz="24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Clr>
                <a:srgbClr val="163090"/>
              </a:buClr>
              <a:buSzPts val="2400"/>
              <a:buFont typeface="Lato"/>
              <a:buChar char="●"/>
              <a:defRPr sz="24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Clr>
                <a:srgbClr val="163090"/>
              </a:buClr>
              <a:buSzPts val="2400"/>
              <a:buFont typeface="Lato"/>
              <a:buChar char="○"/>
              <a:defRPr sz="24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Clr>
                <a:srgbClr val="163090"/>
              </a:buClr>
              <a:buSzPts val="2400"/>
              <a:buFont typeface="Lato"/>
              <a:buChar char="■"/>
              <a:defRPr sz="24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ldNum" idx="12"/>
          </p:nvPr>
        </p:nvSpPr>
        <p:spPr>
          <a:xfrm>
            <a:off x="8225295" y="4749850"/>
            <a:ext cx="880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 sz="1300">
                <a:solidFill>
                  <a:srgbClr val="3FE2B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buNone/>
              <a:defRPr sz="1300">
                <a:solidFill>
                  <a:srgbClr val="3FE2B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buNone/>
              <a:defRPr sz="1300">
                <a:solidFill>
                  <a:srgbClr val="3FE2B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buNone/>
              <a:defRPr sz="1300">
                <a:solidFill>
                  <a:srgbClr val="3FE2B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buNone/>
              <a:defRPr sz="1300">
                <a:solidFill>
                  <a:srgbClr val="3FE2B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buNone/>
              <a:defRPr sz="1300">
                <a:solidFill>
                  <a:srgbClr val="3FE2B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buNone/>
              <a:defRPr sz="1300">
                <a:solidFill>
                  <a:srgbClr val="3FE2B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buNone/>
              <a:defRPr sz="1300">
                <a:solidFill>
                  <a:srgbClr val="3FE2B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buNone/>
              <a:defRPr sz="1300">
                <a:solidFill>
                  <a:srgbClr val="3FE2B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r>
              <a:rPr lang="fr"/>
              <a:t>/103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hare.streamlit.io/benoitgascou/demo_pycycle/main/demo_streamlit.py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ctrTitle"/>
          </p:nvPr>
        </p:nvSpPr>
        <p:spPr>
          <a:xfrm>
            <a:off x="311708" y="12431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163090"/>
                </a:solidFill>
              </a:rPr>
              <a:t>PyCycle in Paris</a:t>
            </a:r>
            <a:endParaRPr b="1">
              <a:solidFill>
                <a:srgbClr val="163090"/>
              </a:solidFill>
            </a:endParaRPr>
          </a:p>
        </p:txBody>
      </p:sp>
      <p:sp>
        <p:nvSpPr>
          <p:cNvPr id="88" name="Google Shape;88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fr" sz="2340">
                <a:solidFill>
                  <a:srgbClr val="163090"/>
                </a:solidFill>
              </a:rPr>
              <a:t>Évolution du trafic cycliste à Paris</a:t>
            </a:r>
            <a:endParaRPr sz="2340">
              <a:solidFill>
                <a:srgbClr val="16309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fr" sz="2340">
                <a:solidFill>
                  <a:srgbClr val="163090"/>
                </a:solidFill>
              </a:rPr>
              <a:t>de septembre 2019 à décembre 2020</a:t>
            </a:r>
            <a:endParaRPr sz="2340">
              <a:solidFill>
                <a:srgbClr val="16309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46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Trafic selon le jour de la semaine </a:t>
            </a:r>
            <a:endParaRPr sz="3000">
              <a:solidFill>
                <a:srgbClr val="3FE2BF"/>
              </a:solidFill>
            </a:endParaRPr>
          </a:p>
        </p:txBody>
      </p:sp>
      <p:sp>
        <p:nvSpPr>
          <p:cNvPr id="160" name="Google Shape;160;p24"/>
          <p:cNvSpPr txBox="1">
            <a:spLocks noGrp="1"/>
          </p:cNvSpPr>
          <p:nvPr>
            <p:ph type="body" idx="1"/>
          </p:nvPr>
        </p:nvSpPr>
        <p:spPr>
          <a:xfrm>
            <a:off x="886375" y="3968200"/>
            <a:ext cx="7165625" cy="984600"/>
          </a:xfrm>
          <a:prstGeom prst="rect">
            <a:avLst/>
          </a:prstGeom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En semaine, il y a 2 pics aux heures de pointe (8-9h et 17-19h).</a:t>
            </a:r>
            <a:endParaRPr sz="1500" dirty="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Le week-end, pas de pics et moins de trafic : - 25% le samedi et - 40% le dimanche. </a:t>
            </a:r>
            <a:endParaRPr sz="1500" dirty="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L’usage du vélo à Paris est donc plus un moyen de transport quotidien qu’un loisir. </a:t>
            </a:r>
            <a:endParaRPr sz="1500" dirty="0"/>
          </a:p>
        </p:txBody>
      </p:sp>
      <p:pic>
        <p:nvPicPr>
          <p:cNvPr id="161" name="Google Shape;161;p24"/>
          <p:cNvPicPr preferRelativeResize="0"/>
          <p:nvPr/>
        </p:nvPicPr>
        <p:blipFill rotWithShape="1">
          <a:blip r:embed="rId3">
            <a:alphaModFix/>
          </a:blip>
          <a:srcRect t="1254"/>
          <a:stretch/>
        </p:blipFill>
        <p:spPr>
          <a:xfrm>
            <a:off x="886375" y="700425"/>
            <a:ext cx="2405625" cy="326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 rotWithShape="1">
          <a:blip r:embed="rId4">
            <a:alphaModFix/>
          </a:blip>
          <a:srcRect t="576"/>
          <a:stretch/>
        </p:blipFill>
        <p:spPr>
          <a:xfrm>
            <a:off x="3234250" y="677925"/>
            <a:ext cx="2635901" cy="329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2275" y="659075"/>
            <a:ext cx="2465362" cy="113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92275" y="1796075"/>
            <a:ext cx="2465350" cy="218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>
            <a:spLocks noGrp="1"/>
          </p:cNvSpPr>
          <p:nvPr>
            <p:ph type="subTitle" idx="1"/>
          </p:nvPr>
        </p:nvSpPr>
        <p:spPr>
          <a:xfrm>
            <a:off x="311700" y="2175438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fr">
                <a:solidFill>
                  <a:srgbClr val="163090"/>
                </a:solidFill>
              </a:rPr>
              <a:t>3. Événements recurrents (vacances, fériés, météo)</a:t>
            </a:r>
            <a:endParaRPr>
              <a:solidFill>
                <a:srgbClr val="16309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fr">
                <a:solidFill>
                  <a:srgbClr val="163090"/>
                </a:solidFill>
              </a:rPr>
              <a:t>et exceptionnels (grève, Covid, confinements)</a:t>
            </a:r>
            <a:endParaRPr>
              <a:solidFill>
                <a:srgbClr val="16309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46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Influence des vacances &amp; jours fériés </a:t>
            </a:r>
            <a:endParaRPr sz="3000">
              <a:solidFill>
                <a:srgbClr val="3FE2BF"/>
              </a:solidFill>
            </a:endParaRPr>
          </a:p>
        </p:txBody>
      </p:sp>
      <p:sp>
        <p:nvSpPr>
          <p:cNvPr id="175" name="Google Shape;175;p26"/>
          <p:cNvSpPr txBox="1">
            <a:spLocks noGrp="1"/>
          </p:cNvSpPr>
          <p:nvPr>
            <p:ph type="body" idx="1"/>
          </p:nvPr>
        </p:nvSpPr>
        <p:spPr>
          <a:xfrm>
            <a:off x="650850" y="3756500"/>
            <a:ext cx="7921800" cy="1159500"/>
          </a:xfrm>
          <a:prstGeom prst="rect">
            <a:avLst/>
          </a:prstGeom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Seules les vacances de Noël et février font chuter significativement le trafic : - 57% et - 33%.</a:t>
            </a:r>
            <a:endParaRPr sz="150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La Toussaint et août influent peu. Le trafic augmente même en juillet et à l'Ascension 2020. </a:t>
            </a:r>
            <a:endParaRPr sz="150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Nous excluons les vacances de printemps, qui on eu lieu lors du1</a:t>
            </a:r>
            <a:r>
              <a:rPr lang="fr" sz="1500" baseline="30000"/>
              <a:t>er</a:t>
            </a:r>
            <a:r>
              <a:rPr lang="fr" sz="1500"/>
              <a:t> confinement.</a:t>
            </a:r>
            <a:endParaRPr sz="150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Sur la période étudiée, les jours fériés font baisser le trafic de 54%.</a:t>
            </a:r>
            <a:endParaRPr sz="1500"/>
          </a:p>
        </p:txBody>
      </p:sp>
      <p:pic>
        <p:nvPicPr>
          <p:cNvPr id="176" name="Google Shape;1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663" y="659075"/>
            <a:ext cx="4669296" cy="302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7627" y="1011575"/>
            <a:ext cx="2427675" cy="231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46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Influence de la météo</a:t>
            </a:r>
            <a:endParaRPr sz="3000">
              <a:solidFill>
                <a:srgbClr val="3FE2BF"/>
              </a:solidFill>
            </a:endParaRPr>
          </a:p>
        </p:txBody>
      </p:sp>
      <p:sp>
        <p:nvSpPr>
          <p:cNvPr id="183" name="Google Shape;183;p27"/>
          <p:cNvSpPr txBox="1">
            <a:spLocks noGrp="1"/>
          </p:cNvSpPr>
          <p:nvPr>
            <p:ph type="body" idx="1"/>
          </p:nvPr>
        </p:nvSpPr>
        <p:spPr>
          <a:xfrm>
            <a:off x="2578350" y="3726425"/>
            <a:ext cx="4157428" cy="906000"/>
          </a:xfrm>
          <a:prstGeom prst="rect">
            <a:avLst/>
          </a:prstGeom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Pluie, peu importe l’intensité : - 33% du trafic</a:t>
            </a:r>
            <a:endParaRPr sz="1500" dirty="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En-dessous 4° : - 28%</a:t>
            </a:r>
            <a:endParaRPr sz="1500" dirty="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Très beau temps : + 50%</a:t>
            </a:r>
            <a:endParaRPr sz="1500" dirty="0"/>
          </a:p>
        </p:txBody>
      </p:sp>
      <p:pic>
        <p:nvPicPr>
          <p:cNvPr id="184" name="Google Shape;1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675" y="951450"/>
            <a:ext cx="2763042" cy="2482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947025"/>
            <a:ext cx="2711148" cy="2482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9338" y="970800"/>
            <a:ext cx="2865318" cy="248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46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Influence des événements exceptionnels</a:t>
            </a:r>
            <a:endParaRPr sz="3000">
              <a:solidFill>
                <a:srgbClr val="3FE2BF"/>
              </a:solidFill>
            </a:endParaRPr>
          </a:p>
        </p:txBody>
      </p:sp>
      <p:sp>
        <p:nvSpPr>
          <p:cNvPr id="192" name="Google Shape;192;p28"/>
          <p:cNvSpPr txBox="1">
            <a:spLocks noGrp="1"/>
          </p:cNvSpPr>
          <p:nvPr>
            <p:ph type="body" idx="1"/>
          </p:nvPr>
        </p:nvSpPr>
        <p:spPr>
          <a:xfrm>
            <a:off x="3299849" y="3726425"/>
            <a:ext cx="2740299" cy="1251000"/>
          </a:xfrm>
          <a:prstGeom prst="rect">
            <a:avLst/>
          </a:prstGeom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Grève : + 50% du trafic</a:t>
            </a:r>
            <a:endParaRPr sz="1500" dirty="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 err="1"/>
              <a:t>Covid</a:t>
            </a:r>
            <a:r>
              <a:rPr lang="fr" sz="1500" dirty="0"/>
              <a:t> : + 24%</a:t>
            </a:r>
            <a:endParaRPr sz="1500" dirty="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Confinement strict : - 83%</a:t>
            </a:r>
            <a:endParaRPr sz="1500" dirty="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Confinement souple : - 34%</a:t>
            </a:r>
            <a:endParaRPr sz="1500" dirty="0"/>
          </a:p>
        </p:txBody>
      </p:sp>
      <p:pic>
        <p:nvPicPr>
          <p:cNvPr id="193" name="Google Shape;19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75" y="811475"/>
            <a:ext cx="2910341" cy="276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341" y="811475"/>
            <a:ext cx="2991808" cy="276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8"/>
          <p:cNvPicPr preferRelativeResize="0"/>
          <p:nvPr/>
        </p:nvPicPr>
        <p:blipFill rotWithShape="1">
          <a:blip r:embed="rId5">
            <a:alphaModFix/>
          </a:blip>
          <a:srcRect r="4177"/>
          <a:stretch/>
        </p:blipFill>
        <p:spPr>
          <a:xfrm>
            <a:off x="6040150" y="846475"/>
            <a:ext cx="3065349" cy="296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>
            <a:spLocks noGrp="1"/>
          </p:cNvSpPr>
          <p:nvPr>
            <p:ph type="subTitle" idx="1"/>
          </p:nvPr>
        </p:nvSpPr>
        <p:spPr>
          <a:xfrm>
            <a:off x="311700" y="21754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fr">
                <a:solidFill>
                  <a:srgbClr val="163090"/>
                </a:solidFill>
              </a:rPr>
              <a:t>4. Liens entre le trafic et les accidents cyclistes</a:t>
            </a:r>
            <a:endParaRPr>
              <a:solidFill>
                <a:srgbClr val="16309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Accidents &amp; trafic de sep à déc 2019</a:t>
            </a:r>
            <a:endParaRPr sz="3000">
              <a:solidFill>
                <a:srgbClr val="3FE2BF"/>
              </a:solidFill>
            </a:endParaRPr>
          </a:p>
        </p:txBody>
      </p:sp>
      <p:pic>
        <p:nvPicPr>
          <p:cNvPr id="206" name="Google Shape;206;p30"/>
          <p:cNvPicPr preferRelativeResize="0"/>
          <p:nvPr/>
        </p:nvPicPr>
        <p:blipFill rotWithShape="1">
          <a:blip r:embed="rId3">
            <a:alphaModFix/>
          </a:blip>
          <a:srcRect t="8757" b="7755"/>
          <a:stretch/>
        </p:blipFill>
        <p:spPr>
          <a:xfrm>
            <a:off x="46850" y="729050"/>
            <a:ext cx="9050300" cy="297412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0"/>
          <p:cNvSpPr txBox="1">
            <a:spLocks noGrp="1"/>
          </p:cNvSpPr>
          <p:nvPr>
            <p:ph type="body" idx="1"/>
          </p:nvPr>
        </p:nvSpPr>
        <p:spPr>
          <a:xfrm>
            <a:off x="75900" y="3857650"/>
            <a:ext cx="8992200" cy="11022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89999" lvl="0" indent="-1725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300"/>
              <a:buChar char="●"/>
            </a:pPr>
            <a:r>
              <a:rPr lang="fr" sz="1300"/>
              <a:t>Les creux et pics d’accidents (en rouge) suivent ceux du trafic (en bleu). Logique : plus il y a de vélos, plus il y a d’accidents.  </a:t>
            </a:r>
            <a:endParaRPr sz="1300"/>
          </a:p>
          <a:p>
            <a:pPr marL="89999" lvl="0" indent="-1725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300"/>
              <a:buChar char="●"/>
            </a:pPr>
            <a:r>
              <a:rPr lang="fr" sz="1300"/>
              <a:t>Sauf le 13 septembre et en décembre 2019 : avec la grève, le trafic explose, mais les accidents ne croissent pas dans les mêmes proportions.</a:t>
            </a:r>
            <a:endParaRPr sz="1300"/>
          </a:p>
          <a:p>
            <a:pPr marL="89999" lvl="0" indent="-1725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300"/>
              <a:buChar char="●"/>
            </a:pPr>
            <a:r>
              <a:rPr lang="fr" sz="1300"/>
              <a:t>Nous avons fait la même comparaison sur une journée : mêmes tendances, sauf à 3h du matin : le nombre d’accidents augmente alors que le trafic diminue. L’heure de sortie des bars semble donc être la plus accidentogène !</a:t>
            </a:r>
            <a:endParaRPr sz="13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391967" y="1750050"/>
            <a:ext cx="4665600" cy="16434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dirty="0"/>
              <a:t>Le nuage de points entre le trafic et les accidents montre une relation de linéarité.</a:t>
            </a:r>
            <a:endParaRPr sz="1500" dirty="0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dirty="0"/>
              <a:t>Test ANOVA : la p-value (1.6 e</a:t>
            </a:r>
            <a:r>
              <a:rPr lang="fr" sz="1500" baseline="30000" dirty="0"/>
              <a:t>-10</a:t>
            </a:r>
            <a:r>
              <a:rPr lang="fr" sz="1500" dirty="0"/>
              <a:t>) est inférieure à 5%, on rejette donc l'hypothèse selon laquelle l'intensité du trafic n'influe pas sur le nombre d'accidents.</a:t>
            </a:r>
            <a:endParaRPr sz="1500" dirty="0"/>
          </a:p>
        </p:txBody>
      </p:sp>
      <p:sp>
        <p:nvSpPr>
          <p:cNvPr id="213" name="Google Shape;213;p31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Corrélation trafic / accidents</a:t>
            </a:r>
            <a:endParaRPr sz="3000">
              <a:solidFill>
                <a:srgbClr val="3FE2BF"/>
              </a:solidFill>
            </a:endParaRPr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450" y="1433563"/>
            <a:ext cx="3627026" cy="227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46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Conclusion</a:t>
            </a:r>
            <a:endParaRPr sz="3000">
              <a:solidFill>
                <a:srgbClr val="3FE2BF"/>
              </a:solidFill>
            </a:endParaRPr>
          </a:p>
        </p:txBody>
      </p:sp>
      <p:sp>
        <p:nvSpPr>
          <p:cNvPr id="220" name="Google Shape;220;p32"/>
          <p:cNvSpPr txBox="1">
            <a:spLocks noGrp="1"/>
          </p:cNvSpPr>
          <p:nvPr>
            <p:ph type="body" idx="1"/>
          </p:nvPr>
        </p:nvSpPr>
        <p:spPr>
          <a:xfrm>
            <a:off x="311700" y="659075"/>
            <a:ext cx="8624070" cy="41955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dirty="0"/>
              <a:t>Entre 2015 et début 2020 : </a:t>
            </a:r>
            <a:r>
              <a:rPr lang="fr" sz="1500" b="1" dirty="0">
                <a:solidFill>
                  <a:srgbClr val="3FE2BF"/>
                </a:solidFill>
              </a:rPr>
              <a:t>la part du vélo dans les mobilités avait déjà augmentée de 50%</a:t>
            </a:r>
            <a:r>
              <a:rPr lang="fr" sz="1500" dirty="0"/>
              <a:t>, passant de 2 à 3% en France, pour atteindre 6% à Paris </a:t>
            </a:r>
            <a:r>
              <a:rPr lang="fr" sz="1200" i="1" dirty="0"/>
              <a:t>(INSEE, Bilan démographique, 19/01/2020)</a:t>
            </a:r>
            <a:r>
              <a:rPr lang="fr" sz="1500" dirty="0"/>
              <a:t>.</a:t>
            </a:r>
            <a:endParaRPr sz="1500" dirty="0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dirty="0"/>
              <a:t>En 2020, nous avons montré </a:t>
            </a:r>
            <a:r>
              <a:rPr lang="fr" sz="1500" b="1" dirty="0">
                <a:solidFill>
                  <a:srgbClr val="3FE2BF"/>
                </a:solidFill>
              </a:rPr>
              <a:t>une hausse supplémentaire de 24% </a:t>
            </a:r>
            <a:r>
              <a:rPr lang="fr" sz="1500" dirty="0"/>
              <a:t>due à la </a:t>
            </a:r>
            <a:r>
              <a:rPr lang="fr" sz="1500" dirty="0" err="1"/>
              <a:t>Covid</a:t>
            </a:r>
            <a:r>
              <a:rPr lang="fr" sz="1500" dirty="0"/>
              <a:t>. Plusieurs raisons :</a:t>
            </a:r>
            <a:endParaRPr sz="1500" dirty="0"/>
          </a:p>
          <a:p>
            <a:pPr marL="914400" lvl="1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évitement des transports publics,</a:t>
            </a:r>
            <a:endParaRPr sz="1500" dirty="0"/>
          </a:p>
          <a:p>
            <a:pPr marL="914400" lvl="1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redécouverte de la proximité,</a:t>
            </a:r>
            <a:endParaRPr sz="1500" dirty="0"/>
          </a:p>
          <a:p>
            <a:pPr marL="914400" lvl="1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exercice physique encore praticable,</a:t>
            </a:r>
            <a:endParaRPr sz="1500" dirty="0"/>
          </a:p>
          <a:p>
            <a:pPr marL="914400" lvl="1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nombreuses aides de l’Etat pour faire réparer ou acheter un vélo,</a:t>
            </a:r>
            <a:endParaRPr sz="1500" dirty="0"/>
          </a:p>
          <a:p>
            <a:pPr marL="914400" lvl="1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création par la Mairie de Paris d’une cinquantaine de kilomètres de pistes cyclables. </a:t>
            </a:r>
            <a:endParaRPr sz="1500" dirty="0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/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fr" sz="1500" dirty="0">
                <a:latin typeface="Arial"/>
                <a:ea typeface="Arial"/>
                <a:cs typeface="Arial"/>
                <a:sym typeface="Arial"/>
              </a:rPr>
              <a:t>Nous avons montré que le nombre d’accidents / heure est statistiquement lié au nombre de vélo. </a:t>
            </a:r>
            <a:r>
              <a:rPr lang="fr" sz="1500" b="1" dirty="0">
                <a:solidFill>
                  <a:srgbClr val="3FE2BF"/>
                </a:solidFill>
                <a:latin typeface="Arial"/>
                <a:ea typeface="Arial"/>
                <a:cs typeface="Arial"/>
                <a:sym typeface="Arial"/>
              </a:rPr>
              <a:t>Mécaniquement, une hausse des accidents impliquant des vélos est à donc à prévoir</a:t>
            </a:r>
            <a:r>
              <a:rPr lang="fr" sz="1500" dirty="0">
                <a:latin typeface="Arial"/>
                <a:ea typeface="Arial"/>
                <a:cs typeface="Arial"/>
                <a:sym typeface="Arial"/>
              </a:rPr>
              <a:t>. Cependant, nous avons observé que pendant la grève de 2019 les accidents avaient augmenté moins vite que le trafic.</a:t>
            </a:r>
            <a:endParaRPr sz="1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latin typeface="Arial"/>
              <a:ea typeface="Arial"/>
              <a:cs typeface="Arial"/>
              <a:sym typeface="Arial"/>
            </a:endParaRPr>
          </a:p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fr" sz="1500" dirty="0">
                <a:latin typeface="Arial"/>
                <a:ea typeface="Arial"/>
                <a:cs typeface="Arial"/>
                <a:sym typeface="Arial"/>
              </a:rPr>
              <a:t>Cette analyse sera à affiner quand les données 2020 seront disponibles.</a:t>
            </a:r>
            <a:endParaRPr sz="15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>
            <a:spLocks noGrp="1"/>
          </p:cNvSpPr>
          <p:nvPr>
            <p:ph type="ctrTitle"/>
          </p:nvPr>
        </p:nvSpPr>
        <p:spPr>
          <a:xfrm>
            <a:off x="320762" y="1548142"/>
            <a:ext cx="8520600" cy="9414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163090"/>
                </a:solidFill>
              </a:rPr>
              <a:t>Machine </a:t>
            </a:r>
            <a:r>
              <a:rPr lang="fr" dirty="0" err="1">
                <a:solidFill>
                  <a:srgbClr val="163090"/>
                </a:solidFill>
              </a:rPr>
              <a:t>learning</a:t>
            </a:r>
            <a:endParaRPr dirty="0">
              <a:solidFill>
                <a:srgbClr val="163090"/>
              </a:solidFill>
            </a:endParaRPr>
          </a:p>
        </p:txBody>
      </p:sp>
      <p:sp>
        <p:nvSpPr>
          <p:cNvPr id="226" name="Google Shape;226;p33"/>
          <p:cNvSpPr txBox="1"/>
          <p:nvPr/>
        </p:nvSpPr>
        <p:spPr>
          <a:xfrm>
            <a:off x="1023804" y="2581928"/>
            <a:ext cx="711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 dirty="0">
                <a:solidFill>
                  <a:srgbClr val="163090"/>
                </a:solidFill>
                <a:latin typeface="Lato"/>
                <a:ea typeface="Lato"/>
                <a:cs typeface="Lato"/>
                <a:sym typeface="Lato"/>
              </a:rPr>
              <a:t>5. Peut-on prédire le comptage horaire ?</a:t>
            </a:r>
            <a:endParaRPr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ctrTitle"/>
          </p:nvPr>
        </p:nvSpPr>
        <p:spPr>
          <a:xfrm>
            <a:off x="311700" y="717575"/>
            <a:ext cx="8520600" cy="28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811" b="1" i="1">
                <a:solidFill>
                  <a:srgbClr val="163090"/>
                </a:solidFill>
              </a:rPr>
              <a:t>“Beaucoup voient dans le vélo le symbole du respect</a:t>
            </a:r>
            <a:endParaRPr sz="2811" b="1" i="1">
              <a:solidFill>
                <a:srgbClr val="16309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811" b="1" i="1">
                <a:solidFill>
                  <a:srgbClr val="163090"/>
                </a:solidFill>
              </a:rPr>
              <a:t>de l’environnement et des autres citoyens,</a:t>
            </a:r>
            <a:endParaRPr sz="2811" b="1" i="1">
              <a:solidFill>
                <a:srgbClr val="16309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811" b="1" i="1">
                <a:solidFill>
                  <a:srgbClr val="163090"/>
                </a:solidFill>
              </a:rPr>
              <a:t>mais au risque d’attrister les idéalistes :</a:t>
            </a:r>
            <a:endParaRPr sz="2811" b="1" i="1">
              <a:solidFill>
                <a:srgbClr val="16309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811" b="1" i="1">
                <a:solidFill>
                  <a:srgbClr val="163090"/>
                </a:solidFill>
              </a:rPr>
              <a:t>un parisien, ça restera toujours un parisien.”</a:t>
            </a:r>
            <a:endParaRPr sz="2811" b="1" i="1">
              <a:solidFill>
                <a:srgbClr val="16309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1">
              <a:solidFill>
                <a:srgbClr val="163090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163090"/>
                </a:solidFill>
              </a:rPr>
              <a:t>Bertrand Usclat</a:t>
            </a:r>
            <a:endParaRPr sz="1900">
              <a:solidFill>
                <a:srgbClr val="163090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163090"/>
                </a:solidFill>
              </a:rPr>
              <a:t>Broute.</a:t>
            </a:r>
            <a:endParaRPr sz="1466">
              <a:solidFill>
                <a:srgbClr val="FF0000"/>
              </a:solidFill>
            </a:endParaRPr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0163" y="3543300"/>
            <a:ext cx="2154550" cy="120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5025" y="3543300"/>
            <a:ext cx="2154554" cy="120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>
            <a:spLocks noGrp="1"/>
          </p:cNvSpPr>
          <p:nvPr>
            <p:ph type="body" idx="1"/>
          </p:nvPr>
        </p:nvSpPr>
        <p:spPr>
          <a:xfrm>
            <a:off x="262975" y="659075"/>
            <a:ext cx="6981300" cy="6174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/>
              <a:t>Le but : prédire la variable cible “</a:t>
            </a:r>
            <a:r>
              <a:rPr lang="fr" sz="1500" b="1"/>
              <a:t>Comptage horaire” </a:t>
            </a:r>
            <a:r>
              <a:rPr lang="fr" sz="1500"/>
              <a:t>par site à une heure h.</a:t>
            </a:r>
            <a:endParaRPr sz="1500"/>
          </a:p>
        </p:txBody>
      </p:sp>
      <p:sp>
        <p:nvSpPr>
          <p:cNvPr id="232" name="Google Shape;232;p34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Démarche</a:t>
            </a:r>
            <a:endParaRPr sz="3000">
              <a:solidFill>
                <a:srgbClr val="3FE2BF"/>
              </a:solidFill>
            </a:endParaRPr>
          </a:p>
        </p:txBody>
      </p:sp>
      <p:pic>
        <p:nvPicPr>
          <p:cNvPr id="233" name="Google Shape;23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5200" y="1343863"/>
            <a:ext cx="1726574" cy="2207750"/>
          </a:xfrm>
          <a:prstGeom prst="rect">
            <a:avLst/>
          </a:prstGeom>
          <a:noFill/>
          <a:ln w="9525" cap="flat" cmpd="sng">
            <a:solidFill>
              <a:srgbClr val="CCE2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34" name="Google Shape;234;p34"/>
          <p:cNvSpPr txBox="1">
            <a:spLocks noGrp="1"/>
          </p:cNvSpPr>
          <p:nvPr>
            <p:ph type="body" idx="1"/>
          </p:nvPr>
        </p:nvSpPr>
        <p:spPr>
          <a:xfrm>
            <a:off x="311700" y="1846700"/>
            <a:ext cx="5269200" cy="28296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/>
              <a:t>25 variables à ce stade, mais :</a:t>
            </a:r>
            <a:endParaRPr sz="1500"/>
          </a:p>
          <a:p>
            <a:pPr marL="450000" lvl="1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1500"/>
              <a:buChar char="●"/>
            </a:pPr>
            <a:r>
              <a:rPr lang="fr" sz="1500"/>
              <a:t>pas de véritables variables numériques</a:t>
            </a:r>
            <a:endParaRPr sz="1500"/>
          </a:p>
          <a:p>
            <a:pPr marL="450000" lvl="1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1500"/>
              <a:buChar char="●"/>
            </a:pPr>
            <a:r>
              <a:rPr lang="fr" sz="1500"/>
              <a:t>peu de relations linéaires avec la variable cible</a:t>
            </a:r>
            <a:endParaRPr sz="1500"/>
          </a:p>
          <a:p>
            <a:pPr marL="9144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9144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/>
              <a:t>Solution : créer des variables explicatives numériques 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1500"/>
              <a:buChar char="●"/>
            </a:pPr>
            <a:r>
              <a:rPr lang="fr" sz="1500" b="1"/>
              <a:t>10 variables</a:t>
            </a:r>
            <a:r>
              <a:rPr lang="fr" sz="1500"/>
              <a:t> dérivées de “Comptage horaire”</a:t>
            </a:r>
            <a:endParaRPr sz="1500"/>
          </a:p>
        </p:txBody>
      </p:sp>
      <p:pic>
        <p:nvPicPr>
          <p:cNvPr id="235" name="Google Shape;23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9425" y="340250"/>
            <a:ext cx="1327500" cy="3211376"/>
          </a:xfrm>
          <a:prstGeom prst="rect">
            <a:avLst/>
          </a:prstGeom>
          <a:noFill/>
          <a:ln w="9525" cap="flat" cmpd="sng">
            <a:solidFill>
              <a:srgbClr val="CCE2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36" name="Google Shape;23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44350" y="3752275"/>
            <a:ext cx="1728275" cy="854850"/>
          </a:xfrm>
          <a:prstGeom prst="rect">
            <a:avLst/>
          </a:prstGeom>
          <a:noFill/>
          <a:ln w="9525" cap="flat" cmpd="sng">
            <a:solidFill>
              <a:srgbClr val="CCE2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>
            <a:spLocks noGrp="1"/>
          </p:cNvSpPr>
          <p:nvPr>
            <p:ph type="body" idx="1"/>
          </p:nvPr>
        </p:nvSpPr>
        <p:spPr>
          <a:xfrm>
            <a:off x="311700" y="659075"/>
            <a:ext cx="8626800" cy="3931200"/>
          </a:xfrm>
          <a:prstGeom prst="rect">
            <a:avLst/>
          </a:prstGeom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b="1"/>
              <a:t>Choix des variables</a:t>
            </a:r>
            <a:r>
              <a:rPr lang="fr" sz="1500"/>
              <a:t> (SelectKBest et SelectFrom Model) : </a:t>
            </a:r>
            <a:endParaRPr sz="1500"/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nous gardons ces 10 variables (et pas les autres)</a:t>
            </a:r>
            <a:endParaRPr sz="1500"/>
          </a:p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b="1"/>
              <a:t>Choix du modèle </a:t>
            </a:r>
            <a:r>
              <a:rPr lang="fr" sz="1500"/>
              <a:t>: LinearRegression, le plus robuste parmi 8 modèles testés</a:t>
            </a:r>
            <a:endParaRPr sz="1500"/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LinearRegression, RidgeCV, LassoCV, ElasticNet, DecisionTreeRegressor</a:t>
            </a:r>
            <a:endParaRPr sz="1500"/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RandomForestRegressor, BaggingRegressor, GradientBoostingRegressor</a:t>
            </a:r>
            <a:endParaRPr sz="1500"/>
          </a:p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b="1"/>
              <a:t>Prédictions sur la dernière semaine de chaque mois</a:t>
            </a:r>
            <a:endParaRPr sz="1500" b="1"/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Calcul de la taille d’échantillon pour entrainement du 1er au 23 et test à partir du 24</a:t>
            </a:r>
            <a:endParaRPr sz="1500"/>
          </a:p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b="1"/>
              <a:t>Evaluation </a:t>
            </a:r>
            <a:r>
              <a:rPr lang="fr" sz="1500"/>
              <a:t>: </a:t>
            </a:r>
            <a:endParaRPr sz="1500"/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b="1">
                <a:solidFill>
                  <a:srgbClr val="3FE2BF"/>
                </a:solidFill>
              </a:rPr>
              <a:t>R² train/test : 0.92 / 0.91</a:t>
            </a:r>
            <a:endParaRPr sz="1500" b="1">
              <a:solidFill>
                <a:srgbClr val="3FE2BF"/>
              </a:solidFill>
            </a:endParaRPr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b="1">
                <a:solidFill>
                  <a:srgbClr val="3FE2BF"/>
                </a:solidFill>
              </a:rPr>
              <a:t>RMSE train/test : 34.2 / 33.7</a:t>
            </a:r>
            <a:endParaRPr sz="1500" b="1">
              <a:solidFill>
                <a:srgbClr val="3FE2BF"/>
              </a:solidFill>
            </a:endParaRPr>
          </a:p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/>
              <a:t> </a:t>
            </a:r>
            <a:r>
              <a:rPr lang="fr" sz="1500" b="1"/>
              <a:t>Représentation graphique : </a:t>
            </a:r>
            <a:r>
              <a:rPr lang="fr" sz="1500"/>
              <a:t>il suffit de choisir le mois et le site. Les prédictions sont en rouge.</a:t>
            </a:r>
            <a:endParaRPr sz="1500"/>
          </a:p>
        </p:txBody>
      </p:sp>
      <p:sp>
        <p:nvSpPr>
          <p:cNvPr id="242" name="Google Shape;242;p35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1e essai</a:t>
            </a:r>
            <a:endParaRPr sz="3000">
              <a:solidFill>
                <a:srgbClr val="3FE2B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0950" y="224600"/>
            <a:ext cx="6422077" cy="217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0962" y="2566425"/>
            <a:ext cx="6422074" cy="2352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 txBox="1">
            <a:spLocks noGrp="1"/>
          </p:cNvSpPr>
          <p:nvPr>
            <p:ph type="title"/>
          </p:nvPr>
        </p:nvSpPr>
        <p:spPr>
          <a:xfrm>
            <a:off x="311700" y="186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2e essai</a:t>
            </a:r>
            <a:endParaRPr sz="3000">
              <a:solidFill>
                <a:srgbClr val="3FE2BF"/>
              </a:solidFill>
            </a:endParaRPr>
          </a:p>
        </p:txBody>
      </p:sp>
      <p:sp>
        <p:nvSpPr>
          <p:cNvPr id="254" name="Google Shape;254;p37"/>
          <p:cNvSpPr txBox="1">
            <a:spLocks noGrp="1"/>
          </p:cNvSpPr>
          <p:nvPr>
            <p:ph type="body" idx="1"/>
          </p:nvPr>
        </p:nvSpPr>
        <p:spPr>
          <a:xfrm>
            <a:off x="311700" y="1083763"/>
            <a:ext cx="4779300" cy="29760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b="1"/>
              <a:t>Sur toute la période</a:t>
            </a:r>
            <a:r>
              <a:rPr lang="fr" sz="1500"/>
              <a:t> (performance équivalente)</a:t>
            </a:r>
            <a:endParaRPr sz="1500"/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entraînement sur 12 mois : oct 2019 - sep 2020</a:t>
            </a:r>
            <a:endParaRPr sz="1500"/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prédictions sur 3 mois : oct - nov - déc 2020</a:t>
            </a:r>
            <a:endParaRPr sz="1500"/>
          </a:p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b="1"/>
              <a:t>Conclusion</a:t>
            </a:r>
            <a:r>
              <a:rPr lang="fr" sz="1500"/>
              <a:t> :</a:t>
            </a:r>
            <a:endParaRPr sz="1500"/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Les prédictions (en rouge) sont fiables.</a:t>
            </a:r>
            <a:endParaRPr sz="1500"/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Sauf le 11 nov et à Noël : surestimation</a:t>
            </a:r>
            <a:endParaRPr sz="1500"/>
          </a:p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/>
              <a:t>Nous allons rajouter des variables catégorielles liées aux vacances et jours fériés pour l’aider à s’ajuster.</a:t>
            </a:r>
            <a:endParaRPr sz="1500"/>
          </a:p>
        </p:txBody>
      </p:sp>
      <p:pic>
        <p:nvPicPr>
          <p:cNvPr id="255" name="Google Shape;25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1000" y="473663"/>
            <a:ext cx="4120175" cy="419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8"/>
          <p:cNvSpPr txBox="1">
            <a:spLocks noGrp="1"/>
          </p:cNvSpPr>
          <p:nvPr>
            <p:ph type="title"/>
          </p:nvPr>
        </p:nvSpPr>
        <p:spPr>
          <a:xfrm>
            <a:off x="311700" y="186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3e essai</a:t>
            </a:r>
            <a:endParaRPr sz="3000">
              <a:solidFill>
                <a:srgbClr val="3FE2BF"/>
              </a:solidFill>
            </a:endParaRPr>
          </a:p>
        </p:txBody>
      </p:sp>
      <p:sp>
        <p:nvSpPr>
          <p:cNvPr id="261" name="Google Shape;261;p38"/>
          <p:cNvSpPr txBox="1">
            <a:spLocks noGrp="1"/>
          </p:cNvSpPr>
          <p:nvPr>
            <p:ph type="body" idx="1"/>
          </p:nvPr>
        </p:nvSpPr>
        <p:spPr>
          <a:xfrm>
            <a:off x="311700" y="861438"/>
            <a:ext cx="8520600" cy="12168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/>
              <a:t>Après plusieurs essais, nous sélectionnons 3 variables explicatives :</a:t>
            </a:r>
            <a:endParaRPr sz="1500"/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vac_noel, jours_fériés, jour_de_la_semaine</a:t>
            </a:r>
            <a:r>
              <a:rPr lang="fr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900"/>
          </a:p>
          <a:p>
            <a:pPr marL="5400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Evaluation : </a:t>
            </a:r>
            <a:r>
              <a:rPr lang="fr" sz="1500" b="1">
                <a:solidFill>
                  <a:srgbClr val="3FE2BF"/>
                </a:solidFill>
                <a:latin typeface="Arial"/>
                <a:ea typeface="Arial"/>
                <a:cs typeface="Arial"/>
                <a:sym typeface="Arial"/>
              </a:rPr>
              <a:t>R² train/test =  0.92  /  0.91 - RMSE train/test =  34.2  /  31.7</a:t>
            </a:r>
            <a:endParaRPr sz="1500" b="1">
              <a:solidFill>
                <a:srgbClr val="3FE2B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b="1"/>
              <a:t>Conclusion</a:t>
            </a:r>
            <a:r>
              <a:rPr lang="fr" sz="1500"/>
              <a:t> : le modèle prédit mieux la période de Noël</a:t>
            </a:r>
            <a:endParaRPr sz="1500" b="1">
              <a:solidFill>
                <a:srgbClr val="3FE2B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450" y="2180675"/>
            <a:ext cx="8565274" cy="289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46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Conclusion</a:t>
            </a:r>
            <a:endParaRPr sz="3000">
              <a:solidFill>
                <a:srgbClr val="3FE2BF"/>
              </a:solidFill>
            </a:endParaRPr>
          </a:p>
        </p:txBody>
      </p:sp>
      <p:sp>
        <p:nvSpPr>
          <p:cNvPr id="268" name="Google Shape;268;p39"/>
          <p:cNvSpPr txBox="1">
            <a:spLocks noGrp="1"/>
          </p:cNvSpPr>
          <p:nvPr>
            <p:ph type="body" idx="1"/>
          </p:nvPr>
        </p:nvSpPr>
        <p:spPr>
          <a:xfrm>
            <a:off x="311700" y="758100"/>
            <a:ext cx="8138400" cy="4221306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Nous avons obtenu un très bon modèle “théorique” de régression linéaire.</a:t>
            </a:r>
            <a:endParaRPr sz="1500" dirty="0"/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La limite : en le “nourrissant” de toutes les heures précédant le comptage, les prévisions sont impossibles.</a:t>
            </a:r>
            <a:endParaRPr sz="1500" dirty="0"/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L’étape suivante : créer un modèle capable de prévoir une série temporelle, comme les Réseaux de neurones par exemple. </a:t>
            </a:r>
            <a:endParaRPr sz="1500" dirty="0"/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Il faudra aussi renforcer les variables explicatives, en ajoutant par exemple des données météo précises par heure. </a:t>
            </a:r>
            <a:endParaRPr sz="1500" dirty="0"/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Au niveau de la collecte des données, le maillage des sites de comptage dans Paris devra être renforcé pour une meilleure représentativité.</a:t>
            </a:r>
          </a:p>
          <a:p>
            <a:pPr marL="13335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lang="fr" sz="1500" dirty="0"/>
          </a:p>
          <a:p>
            <a:pPr marL="133350" lvl="0" indent="0" algn="just">
              <a:lnSpc>
                <a:spcPct val="100000"/>
              </a:lnSpc>
              <a:buSzPts val="1500"/>
              <a:buNone/>
            </a:pPr>
            <a:r>
              <a:rPr lang="fr-FR" sz="1500" b="1" i="1" dirty="0"/>
              <a:t>Lien démo </a:t>
            </a:r>
            <a:r>
              <a:rPr lang="fr-FR" sz="1500" b="1" i="1" dirty="0" err="1"/>
              <a:t>streamlit</a:t>
            </a:r>
            <a:r>
              <a:rPr lang="fr-FR" sz="1500" b="1" i="1" dirty="0"/>
              <a:t> : </a:t>
            </a:r>
          </a:p>
          <a:p>
            <a:pPr marL="133350" lvl="0" indent="0" algn="just">
              <a:lnSpc>
                <a:spcPct val="100000"/>
              </a:lnSpc>
              <a:buSzPts val="1500"/>
              <a:buNone/>
            </a:pPr>
            <a:r>
              <a:rPr lang="fr-FR" sz="1500" b="1" i="1" dirty="0">
                <a:hlinkClick r:id="rId3"/>
              </a:rPr>
              <a:t>https://share.streamlit.io/benoitgascou/demo_pycycle/main/demo_streamlit.py</a:t>
            </a:r>
            <a:r>
              <a:rPr lang="fr-FR" sz="1500" b="1" i="1" dirty="0"/>
              <a:t> </a:t>
            </a:r>
          </a:p>
          <a:p>
            <a:pPr marL="13335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46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Problématique &amp; sommaire</a:t>
            </a:r>
            <a:endParaRPr sz="3000">
              <a:solidFill>
                <a:srgbClr val="3FE2BF"/>
              </a:solidFill>
            </a:endParaRPr>
          </a:p>
        </p:txBody>
      </p:sp>
      <p:sp>
        <p:nvSpPr>
          <p:cNvPr id="101" name="Google Shape;101;p17"/>
          <p:cNvSpPr txBox="1">
            <a:spLocks noGrp="1"/>
          </p:cNvSpPr>
          <p:nvPr>
            <p:ph type="body" idx="1"/>
          </p:nvPr>
        </p:nvSpPr>
        <p:spPr>
          <a:xfrm>
            <a:off x="311700" y="717500"/>
            <a:ext cx="8465100" cy="41061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89999" lvl="0" indent="-185249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dirty="0"/>
              <a:t>Il suffit de se promener dans Paris pour le constater : depuis la crise sanitaire, il n’y a jamais eu autant de vélos en circulation. La rue de Rivoli par exemple, interdite aux voitures depuis le </a:t>
            </a:r>
            <a:r>
              <a:rPr lang="fr" sz="1500" dirty="0" err="1"/>
              <a:t>déconfinement</a:t>
            </a:r>
            <a:r>
              <a:rPr lang="fr" sz="1500" dirty="0"/>
              <a:t>, est quasiment devenue une autoroute à vélo !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None/>
            </a:pPr>
            <a:endParaRPr lang="fr" sz="800" dirty="0"/>
          </a:p>
          <a:p>
            <a:pPr marL="89999" lvl="0" indent="-185249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b="1" dirty="0"/>
              <a:t>Notre but </a:t>
            </a:r>
            <a:r>
              <a:rPr lang="fr" sz="1500" dirty="0"/>
              <a:t>: étudier en détail cette évolution pour accompagner les prises de décision de la Mairie de Paris en matière d’aménagements urbains ou de sécurité routière.</a:t>
            </a:r>
            <a:endParaRPr sz="1500"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/>
          </a:p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b="1" dirty="0"/>
              <a:t>Nos principaux axes d’analyse </a:t>
            </a:r>
            <a:r>
              <a:rPr lang="fr" sz="1500" dirty="0"/>
              <a:t>: </a:t>
            </a:r>
            <a:endParaRPr sz="1500" dirty="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1500"/>
              <a:buChar char="●"/>
            </a:pPr>
            <a:r>
              <a:rPr lang="fr" sz="1500" b="1" dirty="0">
                <a:solidFill>
                  <a:srgbClr val="CCE2FF"/>
                </a:solidFill>
              </a:rPr>
              <a:t>DATA VIZ</a:t>
            </a:r>
            <a:endParaRPr sz="1500" b="1" dirty="0">
              <a:solidFill>
                <a:srgbClr val="CCE2FF"/>
              </a:solidFill>
            </a:endParaRPr>
          </a:p>
          <a:p>
            <a:pPr marL="9144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dirty="0">
                <a:solidFill>
                  <a:srgbClr val="3FE2BF"/>
                </a:solidFill>
              </a:rPr>
              <a:t>1.</a:t>
            </a:r>
            <a:r>
              <a:rPr lang="fr" sz="1500" dirty="0"/>
              <a:t> Répartition géographique : le trafic cycliste est-il le même partout ?</a:t>
            </a:r>
            <a:endParaRPr sz="1500" dirty="0"/>
          </a:p>
          <a:p>
            <a:pPr marL="9144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dirty="0">
                <a:solidFill>
                  <a:srgbClr val="3FE2BF"/>
                </a:solidFill>
              </a:rPr>
              <a:t>2.</a:t>
            </a:r>
            <a:r>
              <a:rPr lang="fr" sz="1500" dirty="0"/>
              <a:t> Evolution temporelle : comment le trafic </a:t>
            </a:r>
            <a:r>
              <a:rPr lang="fr" sz="1500" dirty="0" err="1"/>
              <a:t>a-t-il</a:t>
            </a:r>
            <a:r>
              <a:rPr lang="fr" sz="1500" dirty="0"/>
              <a:t> varié sur la période  ?</a:t>
            </a:r>
            <a:endParaRPr sz="1500" dirty="0"/>
          </a:p>
          <a:p>
            <a:pPr marL="9144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dirty="0">
                <a:solidFill>
                  <a:srgbClr val="3FE2BF"/>
                </a:solidFill>
              </a:rPr>
              <a:t>3.</a:t>
            </a:r>
            <a:r>
              <a:rPr lang="fr" sz="1500" dirty="0"/>
              <a:t> Quels sont les facteurs, récurrents et exceptionnels, qui l’influencent le plus ?</a:t>
            </a:r>
            <a:endParaRPr sz="1500" dirty="0"/>
          </a:p>
          <a:p>
            <a:pPr marL="9144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dirty="0">
                <a:solidFill>
                  <a:srgbClr val="3FE2BF"/>
                </a:solidFill>
              </a:rPr>
              <a:t>4. </a:t>
            </a:r>
            <a:r>
              <a:rPr lang="fr" sz="1500" dirty="0"/>
              <a:t>Quel est l’impact sur le nombre d’accidents impliquant des vélos ?</a:t>
            </a:r>
            <a:endParaRPr sz="1500" dirty="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1500"/>
              <a:buChar char="●"/>
            </a:pPr>
            <a:r>
              <a:rPr lang="fr" sz="1500" b="1" dirty="0">
                <a:solidFill>
                  <a:srgbClr val="CCE2FF"/>
                </a:solidFill>
              </a:rPr>
              <a:t>MACHINE LEARNING</a:t>
            </a:r>
            <a:endParaRPr sz="1500" b="1" dirty="0">
              <a:solidFill>
                <a:srgbClr val="CCE2FF"/>
              </a:solidFill>
            </a:endParaRPr>
          </a:p>
          <a:p>
            <a:pPr marL="9144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dirty="0">
                <a:solidFill>
                  <a:srgbClr val="3FE2BF"/>
                </a:solidFill>
              </a:rPr>
              <a:t>5.</a:t>
            </a:r>
            <a:r>
              <a:rPr lang="fr" sz="1500" dirty="0"/>
              <a:t> Peut-on prédire le trafic (= nombre de vélos / heure)  ?</a:t>
            </a:r>
            <a:endParaRPr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46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3000">
                <a:solidFill>
                  <a:srgbClr val="3FE2BF"/>
                </a:solidFill>
              </a:rPr>
              <a:t>Les jeux de données</a:t>
            </a:r>
            <a:endParaRPr sz="3000">
              <a:solidFill>
                <a:srgbClr val="3FE2BF"/>
              </a:solidFill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body" idx="1"/>
          </p:nvPr>
        </p:nvSpPr>
        <p:spPr>
          <a:xfrm>
            <a:off x="311700" y="659075"/>
            <a:ext cx="8465100" cy="42396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89999" lvl="0" indent="-185249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b="1">
                <a:solidFill>
                  <a:srgbClr val="CCE2FF"/>
                </a:solidFill>
              </a:rPr>
              <a:t>DATASET PRINCIPAL</a:t>
            </a:r>
            <a:endParaRPr sz="1500" b="1">
              <a:solidFill>
                <a:srgbClr val="CCE2FF"/>
              </a:solidFill>
            </a:endParaRPr>
          </a:p>
          <a:p>
            <a:pPr marL="457200" lvl="0" indent="-323850" algn="just" rtl="0"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1500"/>
              <a:buChar char="●"/>
            </a:pPr>
            <a:r>
              <a:rPr lang="fr" sz="1500" b="1"/>
              <a:t>Source</a:t>
            </a:r>
            <a:r>
              <a:rPr lang="fr" sz="1500"/>
              <a:t> : site de la Mairie de Paris,</a:t>
            </a:r>
            <a:r>
              <a:rPr lang="fr" sz="1500">
                <a:solidFill>
                  <a:srgbClr val="3FE2BF"/>
                </a:solidFill>
              </a:rPr>
              <a:t> « Comptage Vélo – Données compteurs »</a:t>
            </a:r>
            <a:endParaRPr sz="1500">
              <a:solidFill>
                <a:srgbClr val="3FE2BF"/>
              </a:solidFill>
            </a:endParaRPr>
          </a:p>
          <a:p>
            <a:pPr marL="457200" lvl="0" indent="-323850" algn="just" rtl="0"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1500"/>
              <a:buChar char="●"/>
            </a:pPr>
            <a:r>
              <a:rPr lang="fr" sz="1500" b="1"/>
              <a:t>Période</a:t>
            </a:r>
            <a:r>
              <a:rPr lang="fr" sz="1500"/>
              <a:t> : de septembre 2019 à décembre 2020 (</a:t>
            </a:r>
            <a:r>
              <a:rPr lang="fr" sz="1500">
                <a:solidFill>
                  <a:srgbClr val="3FE2BF"/>
                </a:solidFill>
              </a:rPr>
              <a:t>16 mois</a:t>
            </a:r>
            <a:r>
              <a:rPr lang="fr" sz="1500"/>
              <a:t>)</a:t>
            </a:r>
            <a:endParaRPr sz="1500"/>
          </a:p>
          <a:p>
            <a:pPr marL="457200" lvl="0" indent="-323850" algn="just" rtl="0"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1500"/>
              <a:buChar char="●"/>
            </a:pPr>
            <a:r>
              <a:rPr lang="fr" sz="1500" b="1"/>
              <a:t>1 million</a:t>
            </a:r>
            <a:r>
              <a:rPr lang="fr" sz="1500"/>
              <a:t> de lignes et </a:t>
            </a:r>
            <a:r>
              <a:rPr lang="fr" sz="1500" b="1"/>
              <a:t>9 colonnes</a:t>
            </a:r>
            <a:r>
              <a:rPr lang="fr" sz="1500"/>
              <a:t>, dont :</a:t>
            </a:r>
            <a:endParaRPr sz="1500"/>
          </a:p>
          <a:p>
            <a:pPr marL="914400" lvl="1" indent="-323850" algn="just" rtl="0"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/>
              <a:t>la variable cible : « </a:t>
            </a:r>
            <a:r>
              <a:rPr lang="fr" sz="1500" b="1"/>
              <a:t>Comptage horaire</a:t>
            </a:r>
            <a:r>
              <a:rPr lang="fr" sz="1500"/>
              <a:t> »</a:t>
            </a:r>
            <a:endParaRPr sz="1500"/>
          </a:p>
          <a:p>
            <a:pPr marL="914400" lvl="1" indent="-323850" algn="just" rtl="0"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/>
              <a:t>2 variables explicatives : </a:t>
            </a:r>
            <a:r>
              <a:rPr lang="fr" sz="1500" b="1"/>
              <a:t>Date et heure de comptage</a:t>
            </a:r>
            <a:r>
              <a:rPr lang="fr" sz="1500"/>
              <a:t>, </a:t>
            </a:r>
            <a:r>
              <a:rPr lang="fr" sz="1500" b="1"/>
              <a:t>Coordonnées géographiques</a:t>
            </a:r>
            <a:endParaRPr sz="1500" b="1"/>
          </a:p>
          <a:p>
            <a:pPr marL="457200" lvl="0" indent="-323850" algn="just" rtl="0"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1500"/>
              <a:buChar char="●"/>
            </a:pPr>
            <a:r>
              <a:rPr lang="fr" sz="1500" b="1"/>
              <a:t>Nous avons donc créé 25 variables : </a:t>
            </a:r>
            <a:endParaRPr sz="1500" b="1"/>
          </a:p>
          <a:p>
            <a:pPr marL="914400" lvl="1" indent="-323850" algn="just" rtl="0"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/>
              <a:t>Année, Mois, Semaine, Jour de la semaine, Week-end...</a:t>
            </a:r>
            <a:endParaRPr sz="1500"/>
          </a:p>
          <a:p>
            <a:pPr marL="914400" lvl="1" indent="-323850" algn="just" rtl="0"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/>
              <a:t>Vacances, Jour férié, Grève, Covid, Confinement...</a:t>
            </a:r>
            <a:endParaRPr sz="1500"/>
          </a:p>
          <a:p>
            <a:pPr marL="914400" lvl="1" indent="-323850" algn="just" rtl="0">
              <a:spcBef>
                <a:spcPts val="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/>
              <a:t>Chaud, froid, pluie...</a:t>
            </a:r>
            <a:endParaRPr sz="1500"/>
          </a:p>
          <a:p>
            <a:pPr marL="457200" lvl="0" indent="-323850" algn="just" rtl="0"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1500"/>
              <a:buChar char="●"/>
            </a:pPr>
            <a:r>
              <a:rPr lang="fr" sz="1500" b="1"/>
              <a:t>Traitement des valeurs manquantes </a:t>
            </a:r>
            <a:r>
              <a:rPr lang="fr" sz="1500"/>
              <a:t>: 4% que nous avons remplacés</a:t>
            </a:r>
            <a:endParaRPr sz="1500"/>
          </a:p>
          <a:p>
            <a:pPr marL="0" lvl="0" indent="0" algn="just" rtl="0">
              <a:spcBef>
                <a:spcPts val="1400"/>
              </a:spcBef>
              <a:spcAft>
                <a:spcPts val="0"/>
              </a:spcAft>
              <a:buNone/>
            </a:pPr>
            <a:endParaRPr sz="100"/>
          </a:p>
          <a:p>
            <a:pPr marL="89999" lvl="0" indent="-185249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3FE2BF"/>
              </a:buClr>
              <a:buSzPts val="1500"/>
              <a:buChar char="●"/>
            </a:pPr>
            <a:r>
              <a:rPr lang="fr" sz="1500" b="1">
                <a:solidFill>
                  <a:srgbClr val="CCE2FF"/>
                </a:solidFill>
              </a:rPr>
              <a:t>DATASET COMPLEMENTAIRE</a:t>
            </a:r>
            <a:endParaRPr sz="1500" b="1">
              <a:solidFill>
                <a:srgbClr val="CCE2FF"/>
              </a:solidFill>
            </a:endParaRPr>
          </a:p>
          <a:p>
            <a:pPr marL="457200" lvl="0" indent="-323850" algn="just" rtl="0">
              <a:spcBef>
                <a:spcPts val="0"/>
              </a:spcBef>
              <a:spcAft>
                <a:spcPts val="0"/>
              </a:spcAft>
              <a:buClr>
                <a:srgbClr val="CCE2FF"/>
              </a:buClr>
              <a:buSzPts val="1500"/>
              <a:buChar char="●"/>
            </a:pPr>
            <a:r>
              <a:rPr lang="fr" sz="1500" b="1"/>
              <a:t>Source</a:t>
            </a:r>
            <a:r>
              <a:rPr lang="fr" sz="1500"/>
              <a:t> : data.gouv.fr, </a:t>
            </a:r>
            <a:r>
              <a:rPr lang="fr" sz="1500">
                <a:solidFill>
                  <a:srgbClr val="3FE2BF"/>
                </a:solidFill>
              </a:rPr>
              <a:t>« Bases de données annuelles des accidents corporels de la circulation routière - Années de 2005 à 2019 »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ctrTitle"/>
          </p:nvPr>
        </p:nvSpPr>
        <p:spPr>
          <a:xfrm>
            <a:off x="311700" y="1704963"/>
            <a:ext cx="8520600" cy="8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163090"/>
                </a:solidFill>
              </a:rPr>
              <a:t>Data viz</a:t>
            </a:r>
            <a:endParaRPr>
              <a:solidFill>
                <a:srgbClr val="163090"/>
              </a:solidFill>
            </a:endParaRPr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>
            <a:off x="311700" y="2645938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Clr>
                <a:srgbClr val="163090"/>
              </a:buClr>
              <a:buSzPts val="2800"/>
              <a:buAutoNum type="arabicPeriod"/>
            </a:pPr>
            <a:r>
              <a:rPr lang="fr">
                <a:solidFill>
                  <a:srgbClr val="163090"/>
                </a:solidFill>
              </a:rPr>
              <a:t>La répartition géographique</a:t>
            </a:r>
            <a:endParaRPr>
              <a:solidFill>
                <a:srgbClr val="16309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body" idx="1"/>
          </p:nvPr>
        </p:nvSpPr>
        <p:spPr>
          <a:xfrm>
            <a:off x="134013" y="527038"/>
            <a:ext cx="3781500" cy="4089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89999" lvl="0" indent="-18524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69 sites de comptage</a:t>
            </a:r>
            <a:endParaRPr sz="1600" dirty="0"/>
          </a:p>
          <a:p>
            <a:pPr marL="89999" lvl="0" indent="-18524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Maillage faible : 3,5 sites / arrondissement</a:t>
            </a:r>
            <a:endParaRPr sz="1500" dirty="0"/>
          </a:p>
          <a:p>
            <a:pPr marL="269999" lvl="1" indent="-18524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Quais de Seine &amp; axe Nord-Sud +++</a:t>
            </a:r>
            <a:endParaRPr sz="1500" dirty="0"/>
          </a:p>
          <a:p>
            <a:pPr marL="269999" lvl="1" indent="-18524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Axes Est-Ouest --</a:t>
            </a:r>
            <a:endParaRPr sz="1500" dirty="0"/>
          </a:p>
          <a:p>
            <a:pPr marL="89999" lvl="0" indent="-18524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Sites classés en 3 couleurs selon le trafic (modèle de </a:t>
            </a:r>
            <a:r>
              <a:rPr lang="fr" sz="1500" dirty="0" err="1"/>
              <a:t>clustering</a:t>
            </a:r>
            <a:r>
              <a:rPr lang="fr" sz="1500" dirty="0"/>
              <a:t> K-</a:t>
            </a:r>
            <a:r>
              <a:rPr lang="fr" sz="1500" dirty="0" err="1"/>
              <a:t>means</a:t>
            </a:r>
            <a:r>
              <a:rPr lang="fr" sz="1500" dirty="0"/>
              <a:t>)</a:t>
            </a:r>
            <a:endParaRPr sz="1500" dirty="0"/>
          </a:p>
          <a:p>
            <a:pPr marL="89999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 b="1" dirty="0">
                <a:solidFill>
                  <a:srgbClr val="6AA84F"/>
                </a:solidFill>
              </a:rPr>
              <a:t>O</a:t>
            </a:r>
            <a:r>
              <a:rPr lang="fr" sz="1500" dirty="0"/>
              <a:t>  </a:t>
            </a:r>
            <a:r>
              <a:rPr lang="fr" sz="1500" dirty="0" err="1"/>
              <a:t>Hypercentre</a:t>
            </a:r>
            <a:r>
              <a:rPr lang="fr" sz="1500" dirty="0"/>
              <a:t>, 10</a:t>
            </a:r>
            <a:r>
              <a:rPr lang="fr" sz="1500" baseline="30000" dirty="0"/>
              <a:t>e</a:t>
            </a:r>
            <a:r>
              <a:rPr lang="fr" sz="1500" dirty="0"/>
              <a:t>, 11</a:t>
            </a:r>
            <a:r>
              <a:rPr lang="fr" sz="1500" baseline="30000" dirty="0"/>
              <a:t>e</a:t>
            </a:r>
            <a:endParaRPr sz="1500" dirty="0"/>
          </a:p>
          <a:p>
            <a:pPr marL="89999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b="1" dirty="0">
                <a:solidFill>
                  <a:srgbClr val="3D85C6"/>
                </a:solidFill>
              </a:rPr>
              <a:t>O</a:t>
            </a:r>
            <a:r>
              <a:rPr lang="fr" sz="1500" b="1" dirty="0"/>
              <a:t>   </a:t>
            </a:r>
            <a:r>
              <a:rPr lang="fr" sz="1500" dirty="0"/>
              <a:t>Quais, Batignolles, La Villette, 14</a:t>
            </a:r>
            <a:r>
              <a:rPr lang="fr" sz="1500" baseline="30000" dirty="0"/>
              <a:t>e</a:t>
            </a:r>
            <a:r>
              <a:rPr lang="fr" sz="1500" dirty="0"/>
              <a:t>, 15</a:t>
            </a:r>
            <a:r>
              <a:rPr lang="fr" sz="1500" baseline="30000" dirty="0"/>
              <a:t>e</a:t>
            </a:r>
            <a:endParaRPr sz="1500" dirty="0"/>
          </a:p>
          <a:p>
            <a:pPr marL="89999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b="1" dirty="0">
                <a:solidFill>
                  <a:srgbClr val="FF0000"/>
                </a:solidFill>
              </a:rPr>
              <a:t>O</a:t>
            </a:r>
            <a:r>
              <a:rPr lang="fr" sz="1500" b="1" dirty="0"/>
              <a:t>  </a:t>
            </a:r>
            <a:r>
              <a:rPr lang="fr" sz="1500" dirty="0"/>
              <a:t>  Périphérie, 6</a:t>
            </a:r>
            <a:r>
              <a:rPr lang="fr" sz="1500" baseline="30000" dirty="0"/>
              <a:t>e</a:t>
            </a:r>
            <a:r>
              <a:rPr lang="fr" sz="1500" dirty="0"/>
              <a:t>, 7</a:t>
            </a:r>
            <a:r>
              <a:rPr lang="fr" sz="1500" baseline="30000" dirty="0"/>
              <a:t>e</a:t>
            </a:r>
            <a:r>
              <a:rPr lang="fr" sz="1500" dirty="0"/>
              <a:t>, 8</a:t>
            </a:r>
            <a:r>
              <a:rPr lang="fr" sz="1500" baseline="30000" dirty="0"/>
              <a:t>e</a:t>
            </a:r>
            <a:r>
              <a:rPr lang="fr" sz="1500" dirty="0"/>
              <a:t>, 13</a:t>
            </a:r>
            <a:r>
              <a:rPr lang="fr" sz="1500" baseline="30000" dirty="0"/>
              <a:t>e</a:t>
            </a:r>
            <a:endParaRPr sz="1500" dirty="0"/>
          </a:p>
          <a:p>
            <a:pPr marL="89999" lvl="0" indent="-18524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Top &gt; Bd de Magenta : </a:t>
            </a:r>
            <a:r>
              <a:rPr lang="fr" sz="1500" b="1" dirty="0"/>
              <a:t>287 vélos/h</a:t>
            </a:r>
            <a:endParaRPr sz="1500" dirty="0"/>
          </a:p>
          <a:p>
            <a:pPr marL="89999" lvl="0" indent="-18524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 dirty="0"/>
              <a:t>Flop &gt; Porte d’Orléans : </a:t>
            </a:r>
            <a:r>
              <a:rPr lang="fr" sz="1500" b="1" dirty="0"/>
              <a:t>3 vélos/h</a:t>
            </a:r>
            <a:endParaRPr sz="1500" dirty="0"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5513" y="527038"/>
            <a:ext cx="5094465" cy="408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subTitle" idx="1"/>
          </p:nvPr>
        </p:nvSpPr>
        <p:spPr>
          <a:xfrm>
            <a:off x="311700" y="21754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fr">
                <a:solidFill>
                  <a:srgbClr val="163090"/>
                </a:solidFill>
              </a:rPr>
              <a:t>2. L’évolution dans le temps</a:t>
            </a:r>
            <a:endParaRPr>
              <a:solidFill>
                <a:srgbClr val="16309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5075"/>
            <a:ext cx="9219800" cy="3140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" name="Google Shape;130;p22"/>
          <p:cNvCxnSpPr/>
          <p:nvPr/>
        </p:nvCxnSpPr>
        <p:spPr>
          <a:xfrm flipH="1">
            <a:off x="1097950" y="829875"/>
            <a:ext cx="544500" cy="622500"/>
          </a:xfrm>
          <a:prstGeom prst="straightConnector1">
            <a:avLst/>
          </a:prstGeom>
          <a:noFill/>
          <a:ln w="9525" cap="flat" cmpd="sng">
            <a:solidFill>
              <a:srgbClr val="3FE2BF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31" name="Google Shape;131;p22"/>
          <p:cNvSpPr txBox="1"/>
          <p:nvPr/>
        </p:nvSpPr>
        <p:spPr>
          <a:xfrm>
            <a:off x="1428388" y="337325"/>
            <a:ext cx="1696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163090"/>
                </a:solidFill>
              </a:rPr>
              <a:t>Grève des transports</a:t>
            </a:r>
            <a:endParaRPr sz="1300">
              <a:solidFill>
                <a:srgbClr val="163090"/>
              </a:solidFill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 flipH="1">
            <a:off x="2457875" y="822275"/>
            <a:ext cx="306300" cy="507600"/>
          </a:xfrm>
          <a:prstGeom prst="straightConnector1">
            <a:avLst/>
          </a:prstGeom>
          <a:noFill/>
          <a:ln w="9525" cap="flat" cmpd="sng">
            <a:solidFill>
              <a:srgbClr val="3FE2BF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3" name="Google Shape;133;p22"/>
          <p:cNvCxnSpPr/>
          <p:nvPr/>
        </p:nvCxnSpPr>
        <p:spPr>
          <a:xfrm>
            <a:off x="2768550" y="822275"/>
            <a:ext cx="113700" cy="769800"/>
          </a:xfrm>
          <a:prstGeom prst="straightConnector1">
            <a:avLst/>
          </a:prstGeom>
          <a:noFill/>
          <a:ln w="9525" cap="flat" cmpd="sng">
            <a:solidFill>
              <a:srgbClr val="3FE2BF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4" name="Google Shape;134;p22"/>
          <p:cNvCxnSpPr/>
          <p:nvPr/>
        </p:nvCxnSpPr>
        <p:spPr>
          <a:xfrm>
            <a:off x="4876000" y="822275"/>
            <a:ext cx="13800" cy="1530900"/>
          </a:xfrm>
          <a:prstGeom prst="straightConnector1">
            <a:avLst/>
          </a:prstGeom>
          <a:noFill/>
          <a:ln w="9525" cap="flat" cmpd="sng">
            <a:solidFill>
              <a:srgbClr val="3FE2BF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35" name="Google Shape;135;p22"/>
          <p:cNvSpPr txBox="1"/>
          <p:nvPr/>
        </p:nvSpPr>
        <p:spPr>
          <a:xfrm>
            <a:off x="4189600" y="337325"/>
            <a:ext cx="1386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163090"/>
                </a:solidFill>
              </a:rPr>
              <a:t>Déconfinement</a:t>
            </a:r>
            <a:endParaRPr sz="1300">
              <a:solidFill>
                <a:srgbClr val="163090"/>
              </a:solidFill>
            </a:endParaRPr>
          </a:p>
        </p:txBody>
      </p:sp>
      <p:sp>
        <p:nvSpPr>
          <p:cNvPr id="136" name="Google Shape;136;p22"/>
          <p:cNvSpPr txBox="1"/>
          <p:nvPr/>
        </p:nvSpPr>
        <p:spPr>
          <a:xfrm>
            <a:off x="6092000" y="237275"/>
            <a:ext cx="24627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163090"/>
                </a:solidFill>
              </a:rPr>
              <a:t>Mois de septembre</a:t>
            </a:r>
            <a:endParaRPr sz="1300">
              <a:solidFill>
                <a:srgbClr val="16309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163090"/>
                </a:solidFill>
              </a:rPr>
              <a:t>le plus chaud jamais enregistré</a:t>
            </a:r>
            <a:endParaRPr sz="1300">
              <a:solidFill>
                <a:srgbClr val="163090"/>
              </a:solidFill>
            </a:endParaRPr>
          </a:p>
        </p:txBody>
      </p:sp>
      <p:cxnSp>
        <p:nvCxnSpPr>
          <p:cNvPr id="137" name="Google Shape;137;p22"/>
          <p:cNvCxnSpPr>
            <a:stCxn id="136" idx="2"/>
          </p:cNvCxnSpPr>
          <p:nvPr/>
        </p:nvCxnSpPr>
        <p:spPr>
          <a:xfrm flipH="1">
            <a:off x="7035050" y="822275"/>
            <a:ext cx="288300" cy="371400"/>
          </a:xfrm>
          <a:prstGeom prst="straightConnector1">
            <a:avLst/>
          </a:prstGeom>
          <a:noFill/>
          <a:ln w="9525" cap="flat" cmpd="sng">
            <a:solidFill>
              <a:srgbClr val="3FE2BF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8" name="Google Shape;138;p22"/>
          <p:cNvCxnSpPr/>
          <p:nvPr/>
        </p:nvCxnSpPr>
        <p:spPr>
          <a:xfrm rot="10800000" flipH="1">
            <a:off x="2151875" y="3525225"/>
            <a:ext cx="472500" cy="883500"/>
          </a:xfrm>
          <a:prstGeom prst="straightConnector1">
            <a:avLst/>
          </a:prstGeom>
          <a:noFill/>
          <a:ln w="9525" cap="flat" cmpd="sng">
            <a:solidFill>
              <a:srgbClr val="3FE2BF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39" name="Google Shape;139;p22"/>
          <p:cNvSpPr txBox="1"/>
          <p:nvPr/>
        </p:nvSpPr>
        <p:spPr>
          <a:xfrm>
            <a:off x="1731875" y="4408725"/>
            <a:ext cx="726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163090"/>
                </a:solidFill>
              </a:rPr>
              <a:t>Noël</a:t>
            </a:r>
            <a:endParaRPr sz="1300">
              <a:solidFill>
                <a:srgbClr val="163090"/>
              </a:solidFill>
            </a:endParaRPr>
          </a:p>
        </p:txBody>
      </p:sp>
      <p:cxnSp>
        <p:nvCxnSpPr>
          <p:cNvPr id="140" name="Google Shape;140;p22"/>
          <p:cNvCxnSpPr/>
          <p:nvPr/>
        </p:nvCxnSpPr>
        <p:spPr>
          <a:xfrm rot="10800000" flipH="1">
            <a:off x="8213850" y="3625325"/>
            <a:ext cx="340800" cy="765900"/>
          </a:xfrm>
          <a:prstGeom prst="straightConnector1">
            <a:avLst/>
          </a:prstGeom>
          <a:noFill/>
          <a:ln w="9525" cap="flat" cmpd="sng">
            <a:solidFill>
              <a:srgbClr val="3FE2BF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41" name="Google Shape;141;p22"/>
          <p:cNvSpPr txBox="1"/>
          <p:nvPr/>
        </p:nvSpPr>
        <p:spPr>
          <a:xfrm>
            <a:off x="7749675" y="4408725"/>
            <a:ext cx="726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163090"/>
                </a:solidFill>
              </a:rPr>
              <a:t>Noël</a:t>
            </a:r>
            <a:endParaRPr sz="1300">
              <a:solidFill>
                <a:srgbClr val="163090"/>
              </a:solidFill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3047400" y="4408725"/>
            <a:ext cx="1386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163090"/>
                </a:solidFill>
              </a:rPr>
              <a:t>1</a:t>
            </a:r>
            <a:r>
              <a:rPr lang="fr" sz="1300" baseline="30000">
                <a:solidFill>
                  <a:srgbClr val="163090"/>
                </a:solidFill>
              </a:rPr>
              <a:t>er</a:t>
            </a:r>
            <a:r>
              <a:rPr lang="fr" sz="1300">
                <a:solidFill>
                  <a:srgbClr val="163090"/>
                </a:solidFill>
              </a:rPr>
              <a:t> confinement</a:t>
            </a:r>
            <a:endParaRPr sz="1300">
              <a:solidFill>
                <a:srgbClr val="163090"/>
              </a:solidFill>
            </a:endParaRPr>
          </a:p>
        </p:txBody>
      </p:sp>
      <p:cxnSp>
        <p:nvCxnSpPr>
          <p:cNvPr id="143" name="Google Shape;143;p22"/>
          <p:cNvCxnSpPr>
            <a:stCxn id="142" idx="0"/>
          </p:cNvCxnSpPr>
          <p:nvPr/>
        </p:nvCxnSpPr>
        <p:spPr>
          <a:xfrm rot="10800000" flipH="1">
            <a:off x="3740700" y="3779025"/>
            <a:ext cx="318000" cy="629700"/>
          </a:xfrm>
          <a:prstGeom prst="straightConnector1">
            <a:avLst/>
          </a:prstGeom>
          <a:noFill/>
          <a:ln w="9525" cap="flat" cmpd="sng">
            <a:solidFill>
              <a:srgbClr val="3FE2BF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44" name="Google Shape;144;p22"/>
          <p:cNvCxnSpPr/>
          <p:nvPr/>
        </p:nvCxnSpPr>
        <p:spPr>
          <a:xfrm rot="10800000" flipH="1">
            <a:off x="5829825" y="3280425"/>
            <a:ext cx="555900" cy="1087800"/>
          </a:xfrm>
          <a:prstGeom prst="straightConnector1">
            <a:avLst/>
          </a:prstGeom>
          <a:noFill/>
          <a:ln w="9525" cap="flat" cmpd="sng">
            <a:solidFill>
              <a:srgbClr val="3FE2BF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45" name="Google Shape;145;p22"/>
          <p:cNvSpPr txBox="1"/>
          <p:nvPr/>
        </p:nvSpPr>
        <p:spPr>
          <a:xfrm>
            <a:off x="5409825" y="4408725"/>
            <a:ext cx="726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163090"/>
                </a:solidFill>
              </a:rPr>
              <a:t>Août</a:t>
            </a:r>
            <a:endParaRPr sz="1300">
              <a:solidFill>
                <a:srgbClr val="163090"/>
              </a:solidFill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6296400" y="4408725"/>
            <a:ext cx="1386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163090"/>
                </a:solidFill>
              </a:rPr>
              <a:t>2</a:t>
            </a:r>
            <a:r>
              <a:rPr lang="fr" sz="1300" baseline="30000">
                <a:solidFill>
                  <a:srgbClr val="163090"/>
                </a:solidFill>
              </a:rPr>
              <a:t>e</a:t>
            </a:r>
            <a:r>
              <a:rPr lang="fr" sz="1300">
                <a:solidFill>
                  <a:srgbClr val="163090"/>
                </a:solidFill>
              </a:rPr>
              <a:t> confinement</a:t>
            </a:r>
            <a:endParaRPr sz="1300">
              <a:solidFill>
                <a:srgbClr val="163090"/>
              </a:solidFill>
            </a:endParaRPr>
          </a:p>
        </p:txBody>
      </p:sp>
      <p:cxnSp>
        <p:nvCxnSpPr>
          <p:cNvPr id="147" name="Google Shape;147;p22"/>
          <p:cNvCxnSpPr>
            <a:stCxn id="146" idx="0"/>
          </p:cNvCxnSpPr>
          <p:nvPr/>
        </p:nvCxnSpPr>
        <p:spPr>
          <a:xfrm rot="10800000" flipH="1">
            <a:off x="6989700" y="3315225"/>
            <a:ext cx="585600" cy="1093500"/>
          </a:xfrm>
          <a:prstGeom prst="straightConnector1">
            <a:avLst/>
          </a:prstGeom>
          <a:noFill/>
          <a:ln w="9525" cap="flat" cmpd="sng">
            <a:solidFill>
              <a:srgbClr val="3FE2BF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311700" y="86375"/>
            <a:ext cx="846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00">
                <a:solidFill>
                  <a:srgbClr val="3FE2BF"/>
                </a:solidFill>
              </a:rPr>
              <a:t>Trafic mensuel &amp; omparaison 2019/2020</a:t>
            </a:r>
            <a:endParaRPr sz="3000">
              <a:solidFill>
                <a:srgbClr val="3FE2BF"/>
              </a:solidFill>
            </a:endParaRPr>
          </a:p>
        </p:txBody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823650" y="3983925"/>
            <a:ext cx="7496700" cy="984600"/>
          </a:xfrm>
          <a:prstGeom prst="rect">
            <a:avLst/>
          </a:prstGeom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89999" lvl="0" indent="-185249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Hausse flagrante du trafic entre les automnes 2019 et 2020 avec + 50% en septembre.</a:t>
            </a:r>
            <a:endParaRPr sz="1500"/>
          </a:p>
          <a:p>
            <a:pPr marL="89999" lvl="0" indent="-185249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Sauf pour décembre 2019, au plus fort de la grève, vs 2020, plombé par le 2</a:t>
            </a:r>
            <a:r>
              <a:rPr lang="fr" sz="1500" baseline="30000"/>
              <a:t>e</a:t>
            </a:r>
            <a:r>
              <a:rPr lang="fr" sz="1500"/>
              <a:t> confinement et le couvre-feu.</a:t>
            </a:r>
            <a:endParaRPr sz="1500"/>
          </a:p>
        </p:txBody>
      </p:sp>
      <p:pic>
        <p:nvPicPr>
          <p:cNvPr id="154" name="Google Shape;1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1350" y="659075"/>
            <a:ext cx="6005800" cy="332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1488</Words>
  <Application>Microsoft Macintosh PowerPoint</Application>
  <PresentationFormat>Affichage à l'écran (16:9)</PresentationFormat>
  <Paragraphs>150</Paragraphs>
  <Slides>25</Slides>
  <Notes>25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28" baseType="lpstr">
      <vt:lpstr>Lato</vt:lpstr>
      <vt:lpstr>Arial</vt:lpstr>
      <vt:lpstr>Simple Light</vt:lpstr>
      <vt:lpstr>PyCycle in Paris</vt:lpstr>
      <vt:lpstr>“Beaucoup voient dans le vélo le symbole du respect de l’environnement et des autres citoyens, mais au risque d’attrister les idéalistes : un parisien, ça restera toujours un parisien.”  Bertrand Usclat Broute.</vt:lpstr>
      <vt:lpstr>Problématique &amp; sommaire</vt:lpstr>
      <vt:lpstr>Les jeux de données</vt:lpstr>
      <vt:lpstr>Data viz</vt:lpstr>
      <vt:lpstr>Présentation PowerPoint</vt:lpstr>
      <vt:lpstr>Présentation PowerPoint</vt:lpstr>
      <vt:lpstr>Présentation PowerPoint</vt:lpstr>
      <vt:lpstr>Trafic mensuel &amp; omparaison 2019/2020</vt:lpstr>
      <vt:lpstr>Trafic selon le jour de la semaine </vt:lpstr>
      <vt:lpstr>Présentation PowerPoint</vt:lpstr>
      <vt:lpstr>Influence des vacances &amp; jours fériés </vt:lpstr>
      <vt:lpstr>Influence de la météo</vt:lpstr>
      <vt:lpstr>Influence des événements exceptionnels</vt:lpstr>
      <vt:lpstr>Présentation PowerPoint</vt:lpstr>
      <vt:lpstr>Accidents &amp; trafic de sep à déc 2019</vt:lpstr>
      <vt:lpstr>Corrélation trafic / accidents</vt:lpstr>
      <vt:lpstr>Conclusion</vt:lpstr>
      <vt:lpstr>Machine learning</vt:lpstr>
      <vt:lpstr>Démarche</vt:lpstr>
      <vt:lpstr>1e essai</vt:lpstr>
      <vt:lpstr>Présentation PowerPoint</vt:lpstr>
      <vt:lpstr>2e essai</vt:lpstr>
      <vt:lpstr>3e essai</vt:lpstr>
      <vt:lpstr>Conclusion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PyCycle in Paris</dc:title>
  <cp:lastModifiedBy>Cynthia Laboureau</cp:lastModifiedBy>
  <cp:revision>2</cp:revision>
  <dcterms:modified xsi:type="dcterms:W3CDTF">2021-01-27T17:04:12Z</dcterms:modified>
</cp:coreProperties>
</file>